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obo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Roboto-bold.fntdata"/><Relationship Id="rId10" Type="http://schemas.openxmlformats.org/officeDocument/2006/relationships/slide" Target="slides/slide5.xml"/><Relationship Id="rId21" Type="http://schemas.openxmlformats.org/officeDocument/2006/relationships/font" Target="fonts/Roboto-regular.fntdata"/><Relationship Id="rId13" Type="http://schemas.openxmlformats.org/officeDocument/2006/relationships/slide" Target="slides/slide8.xml"/><Relationship Id="rId24" Type="http://schemas.openxmlformats.org/officeDocument/2006/relationships/font" Target="fonts/Roboto-boldItalic.fntdata"/><Relationship Id="rId12" Type="http://schemas.openxmlformats.org/officeDocument/2006/relationships/slide" Target="slides/slide7.xml"/><Relationship Id="rId23"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13d014f4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13d014f4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13d014f457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13d014f457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13d014f457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13d014f457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13d014f457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13d014f457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13d014f457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13d014f457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13d014f457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13d014f457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13d014f457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13d014f457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13d014f45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13d014f45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13d014f45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13d014f45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13d014f45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13d014f45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13d014f45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13d014f45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13d014f45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13d014f45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13d014f457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13d014f457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13d014f457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13d014f457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13d014f457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13d014f45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0"/>
          </a:xfrm>
          <a:prstGeom prst="rect">
            <a:avLst/>
          </a:prstGeom>
          <a:noFill/>
          <a:ln>
            <a:noFill/>
          </a:ln>
        </p:spPr>
      </p:pic>
      <p:sp>
        <p:nvSpPr>
          <p:cNvPr id="55" name="Google Shape;55;p13"/>
          <p:cNvSpPr txBox="1"/>
          <p:nvPr/>
        </p:nvSpPr>
        <p:spPr>
          <a:xfrm>
            <a:off x="3148450" y="1485900"/>
            <a:ext cx="5579700" cy="800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lt1"/>
                </a:solidFill>
              </a:rPr>
              <a:t>TELECOM CUSTOMER CHURN PREDICTION USING MACHINE LEARNING</a:t>
            </a:r>
            <a:endParaRPr b="1" sz="2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22"/>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21" name="Google Shape;121;p22"/>
          <p:cNvPicPr preferRelativeResize="0"/>
          <p:nvPr/>
        </p:nvPicPr>
        <p:blipFill rotWithShape="1">
          <a:blip r:embed="rId4">
            <a:alphaModFix/>
          </a:blip>
          <a:srcRect b="6340" l="0" r="0" t="0"/>
          <a:stretch/>
        </p:blipFill>
        <p:spPr>
          <a:xfrm>
            <a:off x="152400" y="155975"/>
            <a:ext cx="8794176" cy="48108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3"/>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27" name="Google Shape;127;p23"/>
          <p:cNvPicPr preferRelativeResize="0"/>
          <p:nvPr/>
        </p:nvPicPr>
        <p:blipFill rotWithShape="1">
          <a:blip r:embed="rId4">
            <a:alphaModFix/>
          </a:blip>
          <a:srcRect b="6542" l="0" r="0" t="0"/>
          <a:stretch/>
        </p:blipFill>
        <p:spPr>
          <a:xfrm>
            <a:off x="152400" y="155975"/>
            <a:ext cx="8794176" cy="4800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24"/>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33" name="Google Shape;133;p24"/>
          <p:cNvPicPr preferRelativeResize="0"/>
          <p:nvPr/>
        </p:nvPicPr>
        <p:blipFill rotWithShape="1">
          <a:blip r:embed="rId4">
            <a:alphaModFix/>
          </a:blip>
          <a:srcRect b="6742" l="0" r="0" t="0"/>
          <a:stretch/>
        </p:blipFill>
        <p:spPr>
          <a:xfrm>
            <a:off x="152400" y="155975"/>
            <a:ext cx="8794176" cy="4790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5"/>
          <p:cNvPicPr preferRelativeResize="0"/>
          <p:nvPr/>
        </p:nvPicPr>
        <p:blipFill rotWithShape="1">
          <a:blip r:embed="rId3">
            <a:alphaModFix/>
          </a:blip>
          <a:srcRect b="6085" l="0" r="0" t="0"/>
          <a:stretch/>
        </p:blipFill>
        <p:spPr>
          <a:xfrm>
            <a:off x="152400" y="152400"/>
            <a:ext cx="8763002" cy="4720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26"/>
          <p:cNvPicPr preferRelativeResize="0"/>
          <p:nvPr/>
        </p:nvPicPr>
        <p:blipFill>
          <a:blip r:embed="rId3">
            <a:alphaModFix/>
          </a:blip>
          <a:stretch>
            <a:fillRect/>
          </a:stretch>
        </p:blipFill>
        <p:spPr>
          <a:xfrm>
            <a:off x="0" y="0"/>
            <a:ext cx="9144000" cy="5143500"/>
          </a:xfrm>
          <a:prstGeom prst="rect">
            <a:avLst/>
          </a:prstGeom>
          <a:noFill/>
          <a:ln>
            <a:noFill/>
          </a:ln>
        </p:spPr>
      </p:pic>
      <p:sp>
        <p:nvSpPr>
          <p:cNvPr id="144" name="Google Shape;144;p26"/>
          <p:cNvSpPr txBox="1"/>
          <p:nvPr/>
        </p:nvSpPr>
        <p:spPr>
          <a:xfrm>
            <a:off x="3072000" y="98025"/>
            <a:ext cx="3000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rgbClr val="000000"/>
                </a:solidFill>
                <a:latin typeface="Roboto"/>
                <a:ea typeface="Roboto"/>
                <a:cs typeface="Roboto"/>
                <a:sym typeface="Roboto"/>
              </a:rPr>
              <a:t>SUMMARY</a:t>
            </a:r>
            <a:endParaRPr b="1" sz="3000">
              <a:solidFill>
                <a:srgbClr val="000000"/>
              </a:solidFill>
              <a:latin typeface="Roboto"/>
              <a:ea typeface="Roboto"/>
              <a:cs typeface="Roboto"/>
              <a:sym typeface="Roboto"/>
            </a:endParaRPr>
          </a:p>
        </p:txBody>
      </p:sp>
      <p:pic>
        <p:nvPicPr>
          <p:cNvPr id="145" name="Google Shape;145;p26"/>
          <p:cNvPicPr preferRelativeResize="0"/>
          <p:nvPr/>
        </p:nvPicPr>
        <p:blipFill>
          <a:blip r:embed="rId4">
            <a:alphaModFix/>
          </a:blip>
          <a:stretch>
            <a:fillRect/>
          </a:stretch>
        </p:blipFill>
        <p:spPr>
          <a:xfrm>
            <a:off x="582050" y="914400"/>
            <a:ext cx="7979900" cy="3982500"/>
          </a:xfrm>
          <a:prstGeom prst="rect">
            <a:avLst/>
          </a:prstGeom>
          <a:noFill/>
          <a:ln>
            <a:noFill/>
          </a:ln>
        </p:spPr>
      </p:pic>
      <p:sp>
        <p:nvSpPr>
          <p:cNvPr id="146" name="Google Shape;146;p26"/>
          <p:cNvSpPr txBox="1"/>
          <p:nvPr/>
        </p:nvSpPr>
        <p:spPr>
          <a:xfrm>
            <a:off x="992400" y="1633150"/>
            <a:ext cx="7159200" cy="2212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sz="1550">
                <a:solidFill>
                  <a:schemeClr val="lt1"/>
                </a:solidFill>
              </a:rPr>
              <a:t>The importance of this type of research in the telecom market is to help companies make more profit.  It has become known that predicting churn is one of the most important sources of income to Telecom companies. Hence, this research aimed to build a system that predicts the churn of customers in telecom company with using Logistic Regression Classifier of Machine Learning with 80% accuracy. </a:t>
            </a:r>
            <a:endParaRPr sz="190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27"/>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52" name="Google Shape;152;p27"/>
          <p:cNvPicPr preferRelativeResize="0"/>
          <p:nvPr/>
        </p:nvPicPr>
        <p:blipFill>
          <a:blip r:embed="rId4">
            <a:alphaModFix/>
          </a:blip>
          <a:stretch>
            <a:fillRect/>
          </a:stretch>
        </p:blipFill>
        <p:spPr>
          <a:xfrm>
            <a:off x="379575" y="2054875"/>
            <a:ext cx="8474749" cy="974800"/>
          </a:xfrm>
          <a:prstGeom prst="rect">
            <a:avLst/>
          </a:prstGeom>
          <a:noFill/>
          <a:ln>
            <a:noFill/>
          </a:ln>
        </p:spPr>
      </p:pic>
      <p:sp>
        <p:nvSpPr>
          <p:cNvPr id="153" name="Google Shape;153;p27"/>
          <p:cNvSpPr txBox="1"/>
          <p:nvPr/>
        </p:nvSpPr>
        <p:spPr>
          <a:xfrm>
            <a:off x="2464050" y="2156100"/>
            <a:ext cx="42159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200">
                <a:solidFill>
                  <a:srgbClr val="FFFFFF"/>
                </a:solidFill>
              </a:rPr>
              <a:t>THANK YOU</a:t>
            </a:r>
            <a:endParaRPr b="1" sz="42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61" name="Google Shape;61;p14"/>
          <p:cNvPicPr preferRelativeResize="0"/>
          <p:nvPr/>
        </p:nvPicPr>
        <p:blipFill>
          <a:blip r:embed="rId4">
            <a:alphaModFix/>
          </a:blip>
          <a:stretch>
            <a:fillRect/>
          </a:stretch>
        </p:blipFill>
        <p:spPr>
          <a:xfrm>
            <a:off x="2286000" y="898775"/>
            <a:ext cx="4572001" cy="3990175"/>
          </a:xfrm>
          <a:prstGeom prst="rect">
            <a:avLst/>
          </a:prstGeom>
          <a:noFill/>
          <a:ln>
            <a:noFill/>
          </a:ln>
        </p:spPr>
      </p:pic>
      <p:sp>
        <p:nvSpPr>
          <p:cNvPr id="62" name="Google Shape;62;p14"/>
          <p:cNvSpPr txBox="1"/>
          <p:nvPr/>
        </p:nvSpPr>
        <p:spPr>
          <a:xfrm>
            <a:off x="2286000" y="176650"/>
            <a:ext cx="4572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lt1"/>
                </a:solidFill>
              </a:rPr>
              <a:t>TEAM MEMBERS</a:t>
            </a:r>
            <a:endParaRPr b="1" sz="3000">
              <a:solidFill>
                <a:schemeClr val="lt1"/>
              </a:solidFill>
            </a:endParaRPr>
          </a:p>
        </p:txBody>
      </p:sp>
      <p:sp>
        <p:nvSpPr>
          <p:cNvPr id="63" name="Google Shape;63;p14"/>
          <p:cNvSpPr txBox="1"/>
          <p:nvPr/>
        </p:nvSpPr>
        <p:spPr>
          <a:xfrm>
            <a:off x="2389800" y="1617450"/>
            <a:ext cx="4364400" cy="19086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 sz="1600">
                <a:solidFill>
                  <a:schemeClr val="lt1"/>
                </a:solidFill>
              </a:rPr>
              <a:t>Vijay Kumar Sripada</a:t>
            </a:r>
            <a:r>
              <a:rPr b="1" lang="en" sz="1600">
                <a:solidFill>
                  <a:schemeClr val="lt1"/>
                </a:solidFill>
              </a:rPr>
              <a:t>- 18UK1A0554</a:t>
            </a:r>
            <a:endParaRPr b="1" sz="1600">
              <a:solidFill>
                <a:schemeClr val="lt1"/>
              </a:solidFill>
            </a:endParaRPr>
          </a:p>
          <a:p>
            <a:pPr indent="0" lvl="0" marL="0" rtl="0" algn="l">
              <a:lnSpc>
                <a:spcPct val="200000"/>
              </a:lnSpc>
              <a:spcBef>
                <a:spcPts val="0"/>
              </a:spcBef>
              <a:spcAft>
                <a:spcPts val="0"/>
              </a:spcAft>
              <a:buNone/>
            </a:pPr>
            <a:r>
              <a:rPr b="1" lang="en" sz="1600">
                <a:solidFill>
                  <a:schemeClr val="lt1"/>
                </a:solidFill>
              </a:rPr>
              <a:t>Shravya Madatha- 18UK1A0551</a:t>
            </a:r>
            <a:endParaRPr b="1" sz="1600">
              <a:solidFill>
                <a:schemeClr val="lt1"/>
              </a:solidFill>
            </a:endParaRPr>
          </a:p>
          <a:p>
            <a:pPr indent="0" lvl="0" marL="0" rtl="0" algn="l">
              <a:lnSpc>
                <a:spcPct val="200000"/>
              </a:lnSpc>
              <a:spcBef>
                <a:spcPts val="0"/>
              </a:spcBef>
              <a:spcAft>
                <a:spcPts val="0"/>
              </a:spcAft>
              <a:buNone/>
            </a:pPr>
            <a:r>
              <a:rPr b="1" lang="en" sz="1600">
                <a:solidFill>
                  <a:schemeClr val="lt1"/>
                </a:solidFill>
              </a:rPr>
              <a:t>Pooja Poreddy - 18UK1A0546</a:t>
            </a:r>
            <a:endParaRPr b="1" sz="1600">
              <a:solidFill>
                <a:schemeClr val="lt1"/>
              </a:solidFill>
            </a:endParaRPr>
          </a:p>
          <a:p>
            <a:pPr indent="0" lvl="0" marL="0" rtl="0" algn="l">
              <a:lnSpc>
                <a:spcPct val="200000"/>
              </a:lnSpc>
              <a:spcBef>
                <a:spcPts val="0"/>
              </a:spcBef>
              <a:spcAft>
                <a:spcPts val="0"/>
              </a:spcAft>
              <a:buNone/>
            </a:pPr>
            <a:r>
              <a:rPr b="1" lang="en" sz="1600">
                <a:solidFill>
                  <a:schemeClr val="lt1"/>
                </a:solidFill>
              </a:rPr>
              <a:t>Sai Shashank Lingabathini - 18UK1A05228</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pic>
        <p:nvPicPr>
          <p:cNvPr id="68" name="Google Shape;68;p15"/>
          <p:cNvPicPr preferRelativeResize="0"/>
          <p:nvPr/>
        </p:nvPicPr>
        <p:blipFill>
          <a:blip r:embed="rId3">
            <a:alphaModFix/>
          </a:blip>
          <a:stretch>
            <a:fillRect/>
          </a:stretch>
        </p:blipFill>
        <p:spPr>
          <a:xfrm>
            <a:off x="0" y="0"/>
            <a:ext cx="9144001" cy="5143501"/>
          </a:xfrm>
          <a:prstGeom prst="rect">
            <a:avLst/>
          </a:prstGeom>
          <a:noFill/>
          <a:ln>
            <a:noFill/>
          </a:ln>
        </p:spPr>
      </p:pic>
      <p:sp>
        <p:nvSpPr>
          <p:cNvPr id="69" name="Google Shape;69;p15"/>
          <p:cNvSpPr txBox="1"/>
          <p:nvPr/>
        </p:nvSpPr>
        <p:spPr>
          <a:xfrm>
            <a:off x="1614000" y="142000"/>
            <a:ext cx="59160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a:solidFill>
                  <a:schemeClr val="lt1"/>
                </a:solidFill>
              </a:rPr>
              <a:t>TABLE OF </a:t>
            </a:r>
            <a:r>
              <a:rPr b="1" lang="en" sz="2600">
                <a:solidFill>
                  <a:schemeClr val="lt1"/>
                </a:solidFill>
              </a:rPr>
              <a:t>CONTENTS</a:t>
            </a:r>
            <a:endParaRPr sz="1000">
              <a:solidFill>
                <a:schemeClr val="lt1"/>
              </a:solidFill>
            </a:endParaRPr>
          </a:p>
        </p:txBody>
      </p:sp>
      <p:pic>
        <p:nvPicPr>
          <p:cNvPr id="70" name="Google Shape;70;p15"/>
          <p:cNvPicPr preferRelativeResize="0"/>
          <p:nvPr/>
        </p:nvPicPr>
        <p:blipFill>
          <a:blip r:embed="rId4">
            <a:alphaModFix/>
          </a:blip>
          <a:stretch>
            <a:fillRect/>
          </a:stretch>
        </p:blipFill>
        <p:spPr>
          <a:xfrm>
            <a:off x="2324675" y="924800"/>
            <a:ext cx="4494651" cy="4005974"/>
          </a:xfrm>
          <a:prstGeom prst="rect">
            <a:avLst/>
          </a:prstGeom>
          <a:noFill/>
          <a:ln>
            <a:noFill/>
          </a:ln>
        </p:spPr>
      </p:pic>
      <p:sp>
        <p:nvSpPr>
          <p:cNvPr id="71" name="Google Shape;71;p15"/>
          <p:cNvSpPr txBox="1"/>
          <p:nvPr/>
        </p:nvSpPr>
        <p:spPr>
          <a:xfrm>
            <a:off x="2324675" y="1226925"/>
            <a:ext cx="4338000" cy="3401700"/>
          </a:xfrm>
          <a:prstGeom prst="rect">
            <a:avLst/>
          </a:prstGeom>
          <a:noFill/>
          <a:ln>
            <a:noFill/>
          </a:ln>
        </p:spPr>
        <p:txBody>
          <a:bodyPr anchorCtr="0" anchor="t" bIns="91425" lIns="91425" spcFirstLastPara="1" rIns="91425" wrap="square" tIns="91425">
            <a:spAutoFit/>
          </a:bodyPr>
          <a:lstStyle/>
          <a:p>
            <a:pPr indent="-349250" lvl="0" marL="457200" rtl="0" algn="l">
              <a:lnSpc>
                <a:spcPct val="200000"/>
              </a:lnSpc>
              <a:spcBef>
                <a:spcPts val="0"/>
              </a:spcBef>
              <a:spcAft>
                <a:spcPts val="0"/>
              </a:spcAft>
              <a:buClr>
                <a:srgbClr val="FFFFFF"/>
              </a:buClr>
              <a:buSzPts val="1900"/>
              <a:buChar char="●"/>
            </a:pPr>
            <a:r>
              <a:rPr b="1" lang="en" sz="1900">
                <a:solidFill>
                  <a:srgbClr val="FFFFFF"/>
                </a:solidFill>
              </a:rPr>
              <a:t>Objective</a:t>
            </a:r>
            <a:endParaRPr b="1" sz="1900">
              <a:solidFill>
                <a:srgbClr val="FFFFFF"/>
              </a:solidFill>
            </a:endParaRPr>
          </a:p>
          <a:p>
            <a:pPr indent="-349250" lvl="0" marL="457200" rtl="0" algn="l">
              <a:lnSpc>
                <a:spcPct val="200000"/>
              </a:lnSpc>
              <a:spcBef>
                <a:spcPts val="0"/>
              </a:spcBef>
              <a:spcAft>
                <a:spcPts val="0"/>
              </a:spcAft>
              <a:buClr>
                <a:srgbClr val="FFFFFF"/>
              </a:buClr>
              <a:buSzPts val="1900"/>
              <a:buChar char="●"/>
            </a:pPr>
            <a:r>
              <a:rPr b="1" lang="en" sz="1900">
                <a:solidFill>
                  <a:srgbClr val="FFFFFF"/>
                </a:solidFill>
              </a:rPr>
              <a:t>Introduction</a:t>
            </a:r>
            <a:endParaRPr b="1" sz="1900">
              <a:solidFill>
                <a:srgbClr val="FFFFFF"/>
              </a:solidFill>
            </a:endParaRPr>
          </a:p>
          <a:p>
            <a:pPr indent="-349250" lvl="0" marL="457200" rtl="0" algn="l">
              <a:lnSpc>
                <a:spcPct val="200000"/>
              </a:lnSpc>
              <a:spcBef>
                <a:spcPts val="0"/>
              </a:spcBef>
              <a:spcAft>
                <a:spcPts val="0"/>
              </a:spcAft>
              <a:buClr>
                <a:srgbClr val="FFFFFF"/>
              </a:buClr>
              <a:buSzPts val="1900"/>
              <a:buChar char="●"/>
            </a:pPr>
            <a:r>
              <a:rPr b="1" lang="en" sz="1900">
                <a:solidFill>
                  <a:srgbClr val="FFFFFF"/>
                </a:solidFill>
              </a:rPr>
              <a:t>Procedure</a:t>
            </a:r>
            <a:endParaRPr b="1" sz="1900">
              <a:solidFill>
                <a:srgbClr val="FFFFFF"/>
              </a:solidFill>
            </a:endParaRPr>
          </a:p>
          <a:p>
            <a:pPr indent="-349250" lvl="0" marL="457200" rtl="0" algn="l">
              <a:lnSpc>
                <a:spcPct val="200000"/>
              </a:lnSpc>
              <a:spcBef>
                <a:spcPts val="0"/>
              </a:spcBef>
              <a:spcAft>
                <a:spcPts val="0"/>
              </a:spcAft>
              <a:buClr>
                <a:srgbClr val="FFFFFF"/>
              </a:buClr>
              <a:buSzPts val="1900"/>
              <a:buChar char="●"/>
            </a:pPr>
            <a:r>
              <a:rPr b="1" lang="en" sz="1900">
                <a:solidFill>
                  <a:srgbClr val="FFFFFF"/>
                </a:solidFill>
              </a:rPr>
              <a:t>Solution</a:t>
            </a:r>
            <a:endParaRPr b="1" sz="1900">
              <a:solidFill>
                <a:srgbClr val="FFFFFF"/>
              </a:solidFill>
            </a:endParaRPr>
          </a:p>
          <a:p>
            <a:pPr indent="-349250" lvl="0" marL="457200" rtl="0" algn="l">
              <a:lnSpc>
                <a:spcPct val="200000"/>
              </a:lnSpc>
              <a:spcBef>
                <a:spcPts val="0"/>
              </a:spcBef>
              <a:spcAft>
                <a:spcPts val="0"/>
              </a:spcAft>
              <a:buClr>
                <a:srgbClr val="FFFFFF"/>
              </a:buClr>
              <a:buSzPts val="1900"/>
              <a:buChar char="●"/>
            </a:pPr>
            <a:r>
              <a:rPr b="1" lang="en" sz="1900">
                <a:solidFill>
                  <a:srgbClr val="FFFFFF"/>
                </a:solidFill>
              </a:rPr>
              <a:t>Output </a:t>
            </a:r>
            <a:endParaRPr b="1" sz="1900">
              <a:solidFill>
                <a:srgbClr val="FFFFFF"/>
              </a:solidFill>
            </a:endParaRPr>
          </a:p>
          <a:p>
            <a:pPr indent="-349250" lvl="0" marL="457200" rtl="0" algn="l">
              <a:lnSpc>
                <a:spcPct val="200000"/>
              </a:lnSpc>
              <a:spcBef>
                <a:spcPts val="0"/>
              </a:spcBef>
              <a:spcAft>
                <a:spcPts val="0"/>
              </a:spcAft>
              <a:buClr>
                <a:srgbClr val="FFFFFF"/>
              </a:buClr>
              <a:buSzPts val="1900"/>
              <a:buChar char="●"/>
            </a:pPr>
            <a:r>
              <a:rPr b="1" lang="en" sz="1900">
                <a:solidFill>
                  <a:srgbClr val="FFFFFF"/>
                </a:solidFill>
              </a:rPr>
              <a:t>Summary</a:t>
            </a:r>
            <a:endParaRPr b="1" sz="19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id="76" name="Google Shape;76;p16"/>
          <p:cNvPicPr preferRelativeResize="0"/>
          <p:nvPr/>
        </p:nvPicPr>
        <p:blipFill>
          <a:blip r:embed="rId3">
            <a:alphaModFix/>
          </a:blip>
          <a:stretch>
            <a:fillRect/>
          </a:stretch>
        </p:blipFill>
        <p:spPr>
          <a:xfrm>
            <a:off x="0" y="0"/>
            <a:ext cx="9144003" cy="5143499"/>
          </a:xfrm>
          <a:prstGeom prst="rect">
            <a:avLst/>
          </a:prstGeom>
          <a:noFill/>
          <a:ln>
            <a:noFill/>
          </a:ln>
        </p:spPr>
      </p:pic>
      <p:sp>
        <p:nvSpPr>
          <p:cNvPr id="77" name="Google Shape;77;p16"/>
          <p:cNvSpPr txBox="1"/>
          <p:nvPr/>
        </p:nvSpPr>
        <p:spPr>
          <a:xfrm>
            <a:off x="2502750" y="92138"/>
            <a:ext cx="41385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900">
                <a:solidFill>
                  <a:schemeClr val="lt1"/>
                </a:solidFill>
                <a:latin typeface="Roboto"/>
                <a:ea typeface="Roboto"/>
                <a:cs typeface="Roboto"/>
                <a:sym typeface="Roboto"/>
              </a:rPr>
              <a:t>OBJECTIVE</a:t>
            </a:r>
            <a:endParaRPr b="1" sz="2900">
              <a:solidFill>
                <a:schemeClr val="lt1"/>
              </a:solidFill>
              <a:latin typeface="Roboto"/>
              <a:ea typeface="Roboto"/>
              <a:cs typeface="Roboto"/>
              <a:sym typeface="Roboto"/>
            </a:endParaRPr>
          </a:p>
        </p:txBody>
      </p:sp>
      <p:pic>
        <p:nvPicPr>
          <p:cNvPr id="78" name="Google Shape;78;p16"/>
          <p:cNvPicPr preferRelativeResize="0"/>
          <p:nvPr/>
        </p:nvPicPr>
        <p:blipFill>
          <a:blip r:embed="rId4">
            <a:alphaModFix/>
          </a:blip>
          <a:stretch>
            <a:fillRect/>
          </a:stretch>
        </p:blipFill>
        <p:spPr>
          <a:xfrm>
            <a:off x="818950" y="785700"/>
            <a:ext cx="7506099" cy="4209751"/>
          </a:xfrm>
          <a:prstGeom prst="rect">
            <a:avLst/>
          </a:prstGeom>
          <a:noFill/>
          <a:ln>
            <a:noFill/>
          </a:ln>
        </p:spPr>
      </p:pic>
      <p:sp>
        <p:nvSpPr>
          <p:cNvPr id="79" name="Google Shape;79;p16"/>
          <p:cNvSpPr txBox="1"/>
          <p:nvPr/>
        </p:nvSpPr>
        <p:spPr>
          <a:xfrm>
            <a:off x="1184575" y="1392375"/>
            <a:ext cx="6660600" cy="2539800"/>
          </a:xfrm>
          <a:prstGeom prst="rect">
            <a:avLst/>
          </a:prstGeom>
          <a:noFill/>
          <a:ln>
            <a:noFill/>
          </a:ln>
        </p:spPr>
        <p:txBody>
          <a:bodyPr anchorCtr="0" anchor="t" bIns="91425" lIns="91425" spcFirstLastPara="1" rIns="91425" wrap="square" tIns="91425">
            <a:spAutoFit/>
          </a:bodyPr>
          <a:lstStyle/>
          <a:p>
            <a:pPr indent="-342900" lvl="0" marL="457200" rtl="0" algn="just">
              <a:lnSpc>
                <a:spcPct val="150000"/>
              </a:lnSpc>
              <a:spcBef>
                <a:spcPts val="0"/>
              </a:spcBef>
              <a:spcAft>
                <a:spcPts val="0"/>
              </a:spcAft>
              <a:buClr>
                <a:srgbClr val="FFFFFF"/>
              </a:buClr>
              <a:buSzPts val="1800"/>
              <a:buChar char="●"/>
            </a:pPr>
            <a:r>
              <a:rPr lang="en" sz="1800">
                <a:solidFill>
                  <a:srgbClr val="FFFFFF"/>
                </a:solidFill>
              </a:rPr>
              <a:t>To predict the customer churn.</a:t>
            </a:r>
            <a:endParaRPr sz="1800">
              <a:solidFill>
                <a:srgbClr val="FFFFFF"/>
              </a:solidFill>
            </a:endParaRPr>
          </a:p>
          <a:p>
            <a:pPr indent="-342900" lvl="0" marL="457200" rtl="0" algn="just">
              <a:lnSpc>
                <a:spcPct val="150000"/>
              </a:lnSpc>
              <a:spcBef>
                <a:spcPts val="0"/>
              </a:spcBef>
              <a:spcAft>
                <a:spcPts val="0"/>
              </a:spcAft>
              <a:buClr>
                <a:srgbClr val="FFFFFF"/>
              </a:buClr>
              <a:buSzPts val="1800"/>
              <a:buChar char="●"/>
            </a:pPr>
            <a:r>
              <a:rPr lang="en" sz="1800">
                <a:solidFill>
                  <a:srgbClr val="FFFFFF"/>
                </a:solidFill>
              </a:rPr>
              <a:t>Highlighting the main variables/factors influencing Customer Churn.</a:t>
            </a:r>
            <a:endParaRPr sz="1800">
              <a:solidFill>
                <a:srgbClr val="FFFFFF"/>
              </a:solidFill>
            </a:endParaRPr>
          </a:p>
          <a:p>
            <a:pPr indent="-342900" lvl="0" marL="457200" rtl="0" algn="just">
              <a:lnSpc>
                <a:spcPct val="150000"/>
              </a:lnSpc>
              <a:spcBef>
                <a:spcPts val="0"/>
              </a:spcBef>
              <a:spcAft>
                <a:spcPts val="0"/>
              </a:spcAft>
              <a:buClr>
                <a:srgbClr val="FFFFFF"/>
              </a:buClr>
              <a:buSzPts val="1800"/>
              <a:buChar char="●"/>
            </a:pPr>
            <a:r>
              <a:rPr lang="en" sz="1800">
                <a:solidFill>
                  <a:srgbClr val="FFFFFF"/>
                </a:solidFill>
              </a:rPr>
              <a:t>To build prediction models, evaluate the accuracy and performance of the model using machine learning algorithm(Logistic Regression).</a:t>
            </a:r>
            <a:endParaRPr sz="1450">
              <a:solidFill>
                <a:srgbClr val="3B3835"/>
              </a:solidFill>
              <a:highlight>
                <a:srgbClr val="FFFF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7"/>
          <p:cNvPicPr preferRelativeResize="0"/>
          <p:nvPr/>
        </p:nvPicPr>
        <p:blipFill>
          <a:blip r:embed="rId3">
            <a:alphaModFix/>
          </a:blip>
          <a:stretch>
            <a:fillRect/>
          </a:stretch>
        </p:blipFill>
        <p:spPr>
          <a:xfrm>
            <a:off x="0" y="0"/>
            <a:ext cx="9140198" cy="5143501"/>
          </a:xfrm>
          <a:prstGeom prst="rect">
            <a:avLst/>
          </a:prstGeom>
          <a:noFill/>
          <a:ln>
            <a:noFill/>
          </a:ln>
        </p:spPr>
      </p:pic>
      <p:sp>
        <p:nvSpPr>
          <p:cNvPr id="85" name="Google Shape;85;p17"/>
          <p:cNvSpPr txBox="1"/>
          <p:nvPr/>
        </p:nvSpPr>
        <p:spPr>
          <a:xfrm>
            <a:off x="3070100" y="94825"/>
            <a:ext cx="30000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900">
                <a:solidFill>
                  <a:schemeClr val="lt1"/>
                </a:solidFill>
                <a:latin typeface="Roboto"/>
                <a:ea typeface="Roboto"/>
                <a:cs typeface="Roboto"/>
                <a:sym typeface="Roboto"/>
              </a:rPr>
              <a:t>INTRODUCTION</a:t>
            </a:r>
            <a:endParaRPr b="1" sz="2900">
              <a:solidFill>
                <a:schemeClr val="lt1"/>
              </a:solidFill>
              <a:latin typeface="Roboto"/>
              <a:ea typeface="Roboto"/>
              <a:cs typeface="Roboto"/>
              <a:sym typeface="Roboto"/>
            </a:endParaRPr>
          </a:p>
        </p:txBody>
      </p:sp>
      <p:pic>
        <p:nvPicPr>
          <p:cNvPr id="86" name="Google Shape;86;p17"/>
          <p:cNvPicPr preferRelativeResize="0"/>
          <p:nvPr/>
        </p:nvPicPr>
        <p:blipFill>
          <a:blip r:embed="rId4">
            <a:alphaModFix/>
          </a:blip>
          <a:stretch>
            <a:fillRect/>
          </a:stretch>
        </p:blipFill>
        <p:spPr>
          <a:xfrm>
            <a:off x="301325" y="726025"/>
            <a:ext cx="8565976" cy="4159126"/>
          </a:xfrm>
          <a:prstGeom prst="rect">
            <a:avLst/>
          </a:prstGeom>
          <a:noFill/>
          <a:ln>
            <a:noFill/>
          </a:ln>
        </p:spPr>
      </p:pic>
      <p:sp>
        <p:nvSpPr>
          <p:cNvPr id="87" name="Google Shape;87;p17"/>
          <p:cNvSpPr txBox="1"/>
          <p:nvPr/>
        </p:nvSpPr>
        <p:spPr>
          <a:xfrm>
            <a:off x="748050" y="1262538"/>
            <a:ext cx="7647900" cy="3086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450">
                <a:solidFill>
                  <a:schemeClr val="lt1"/>
                </a:solidFill>
              </a:rPr>
              <a:t>Customer churn has become highly important for companies because of increasing competition among companies, increased importance of marketing strategies and conscious behaviour of customers in recent years. Customers can easily trend toward alternative services. Companies must develop various strategies to prevent these possible trends, depending on the services they provide. During the estimation of possible churns, data from the previous churns might be used. An efficient churn predictive model benefits companies in many ways. Early identification of customers likely to leave may help to build cost effective ways in marketing strategies. </a:t>
            </a:r>
            <a:r>
              <a:rPr lang="en" sz="1450">
                <a:solidFill>
                  <a:schemeClr val="lt1"/>
                </a:solidFill>
              </a:rPr>
              <a:t>Telecommunication industry always suffers from a very high churn rates when one industry offers a better plan than the previous there is a high possibility of the customer churning from the present due to a better plan in such a scenario it is very difficult to avoid losses but through prediction we can keep it to a minimal level. A machine learning model is built and this helps to identify the probable churn customers and then makes the necessary business decisions.</a:t>
            </a:r>
            <a:endParaRPr sz="22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8"/>
          <p:cNvPicPr preferRelativeResize="0"/>
          <p:nvPr/>
        </p:nvPicPr>
        <p:blipFill>
          <a:blip r:embed="rId3">
            <a:alphaModFix/>
          </a:blip>
          <a:stretch>
            <a:fillRect/>
          </a:stretch>
        </p:blipFill>
        <p:spPr>
          <a:xfrm>
            <a:off x="0" y="0"/>
            <a:ext cx="9143999" cy="5143500"/>
          </a:xfrm>
          <a:prstGeom prst="rect">
            <a:avLst/>
          </a:prstGeom>
          <a:noFill/>
          <a:ln>
            <a:noFill/>
          </a:ln>
        </p:spPr>
      </p:pic>
      <p:sp>
        <p:nvSpPr>
          <p:cNvPr id="93" name="Google Shape;93;p18"/>
          <p:cNvSpPr txBox="1"/>
          <p:nvPr/>
        </p:nvSpPr>
        <p:spPr>
          <a:xfrm>
            <a:off x="3072000" y="86700"/>
            <a:ext cx="3000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Roboto"/>
                <a:ea typeface="Roboto"/>
                <a:cs typeface="Roboto"/>
                <a:sym typeface="Roboto"/>
              </a:rPr>
              <a:t>PROCEDURE</a:t>
            </a:r>
            <a:endParaRPr b="1" sz="2500">
              <a:solidFill>
                <a:schemeClr val="lt1"/>
              </a:solidFill>
              <a:latin typeface="Roboto"/>
              <a:ea typeface="Roboto"/>
              <a:cs typeface="Roboto"/>
              <a:sym typeface="Roboto"/>
            </a:endParaRPr>
          </a:p>
        </p:txBody>
      </p:sp>
      <p:pic>
        <p:nvPicPr>
          <p:cNvPr id="94" name="Google Shape;94;p18"/>
          <p:cNvPicPr preferRelativeResize="0"/>
          <p:nvPr/>
        </p:nvPicPr>
        <p:blipFill>
          <a:blip r:embed="rId4">
            <a:alphaModFix/>
          </a:blip>
          <a:stretch>
            <a:fillRect/>
          </a:stretch>
        </p:blipFill>
        <p:spPr>
          <a:xfrm>
            <a:off x="384475" y="727375"/>
            <a:ext cx="8392375" cy="4250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19"/>
          <p:cNvPicPr preferRelativeResize="0"/>
          <p:nvPr/>
        </p:nvPicPr>
        <p:blipFill>
          <a:blip r:embed="rId3">
            <a:alphaModFix/>
          </a:blip>
          <a:stretch>
            <a:fillRect/>
          </a:stretch>
        </p:blipFill>
        <p:spPr>
          <a:xfrm>
            <a:off x="0" y="0"/>
            <a:ext cx="9144003" cy="5143501"/>
          </a:xfrm>
          <a:prstGeom prst="rect">
            <a:avLst/>
          </a:prstGeom>
          <a:noFill/>
          <a:ln>
            <a:noFill/>
          </a:ln>
        </p:spPr>
      </p:pic>
      <p:sp>
        <p:nvSpPr>
          <p:cNvPr id="100" name="Google Shape;100;p19"/>
          <p:cNvSpPr txBox="1"/>
          <p:nvPr/>
        </p:nvSpPr>
        <p:spPr>
          <a:xfrm>
            <a:off x="3127650" y="111975"/>
            <a:ext cx="28887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dk1"/>
                </a:solidFill>
              </a:rPr>
              <a:t>SOLUTION</a:t>
            </a:r>
            <a:endParaRPr b="1" sz="2500">
              <a:solidFill>
                <a:schemeClr val="dk1"/>
              </a:solidFill>
            </a:endParaRPr>
          </a:p>
        </p:txBody>
      </p:sp>
      <p:pic>
        <p:nvPicPr>
          <p:cNvPr id="101" name="Google Shape;101;p19"/>
          <p:cNvPicPr preferRelativeResize="0"/>
          <p:nvPr/>
        </p:nvPicPr>
        <p:blipFill>
          <a:blip r:embed="rId4">
            <a:alphaModFix/>
          </a:blip>
          <a:stretch>
            <a:fillRect/>
          </a:stretch>
        </p:blipFill>
        <p:spPr>
          <a:xfrm>
            <a:off x="387525" y="789700"/>
            <a:ext cx="8361000" cy="3900825"/>
          </a:xfrm>
          <a:prstGeom prst="rect">
            <a:avLst/>
          </a:prstGeom>
          <a:noFill/>
          <a:ln>
            <a:noFill/>
          </a:ln>
        </p:spPr>
      </p:pic>
      <p:sp>
        <p:nvSpPr>
          <p:cNvPr id="102" name="Google Shape;102;p19"/>
          <p:cNvSpPr txBox="1"/>
          <p:nvPr/>
        </p:nvSpPr>
        <p:spPr>
          <a:xfrm>
            <a:off x="697425" y="1324950"/>
            <a:ext cx="7741200" cy="24936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sz="1500">
                <a:solidFill>
                  <a:schemeClr val="lt1"/>
                </a:solidFill>
              </a:rPr>
              <a:t>When working with our data that accumulates to a </a:t>
            </a:r>
            <a:r>
              <a:rPr b="1" lang="en" sz="1500">
                <a:solidFill>
                  <a:schemeClr val="lt1"/>
                </a:solidFill>
              </a:rPr>
              <a:t>binary</a:t>
            </a:r>
            <a:r>
              <a:rPr lang="en" sz="1500">
                <a:solidFill>
                  <a:schemeClr val="lt1"/>
                </a:solidFill>
              </a:rPr>
              <a:t> separation, we want to classify our observations as the customer “will churn” or “won’t churn” from the platform. A logistic regression model will try to guess the probability of belonging to one group or another. The logistic regression is essentially an extension of a linear regression, only the predicted outcome value is between [0, 1]. The model will identify relationships between our target feature, Churn, and our remaining features to apply probabilistic calculations for determining which class the customer should belong to.</a:t>
            </a:r>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20"/>
          <p:cNvPicPr preferRelativeResize="0"/>
          <p:nvPr/>
        </p:nvPicPr>
        <p:blipFill>
          <a:blip r:embed="rId3">
            <a:alphaModFix/>
          </a:blip>
          <a:stretch>
            <a:fillRect/>
          </a:stretch>
        </p:blipFill>
        <p:spPr>
          <a:xfrm>
            <a:off x="0" y="0"/>
            <a:ext cx="9144000" cy="5143500"/>
          </a:xfrm>
          <a:prstGeom prst="rect">
            <a:avLst/>
          </a:prstGeom>
          <a:noFill/>
          <a:ln>
            <a:noFill/>
          </a:ln>
        </p:spPr>
      </p:pic>
      <p:sp>
        <p:nvSpPr>
          <p:cNvPr id="108" name="Google Shape;108;p20"/>
          <p:cNvSpPr txBox="1"/>
          <p:nvPr/>
        </p:nvSpPr>
        <p:spPr>
          <a:xfrm>
            <a:off x="2745900" y="81800"/>
            <a:ext cx="36522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1"/>
                </a:solidFill>
                <a:latin typeface="Times New Roman"/>
                <a:ea typeface="Times New Roman"/>
                <a:cs typeface="Times New Roman"/>
                <a:sym typeface="Times New Roman"/>
              </a:rPr>
              <a:t>OUTPUT</a:t>
            </a:r>
            <a:endParaRPr b="1" sz="3000">
              <a:solidFill>
                <a:schemeClr val="dk1"/>
              </a:solidFill>
              <a:latin typeface="Times New Roman"/>
              <a:ea typeface="Times New Roman"/>
              <a:cs typeface="Times New Roman"/>
              <a:sym typeface="Times New Roman"/>
            </a:endParaRPr>
          </a:p>
        </p:txBody>
      </p:sp>
      <p:pic>
        <p:nvPicPr>
          <p:cNvPr id="109" name="Google Shape;109;p20"/>
          <p:cNvPicPr preferRelativeResize="0"/>
          <p:nvPr/>
        </p:nvPicPr>
        <p:blipFill rotWithShape="1">
          <a:blip r:embed="rId4">
            <a:alphaModFix/>
          </a:blip>
          <a:srcRect b="5775" l="0" r="0" t="0"/>
          <a:stretch/>
        </p:blipFill>
        <p:spPr>
          <a:xfrm>
            <a:off x="355025" y="728300"/>
            <a:ext cx="8433949" cy="42177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21"/>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15" name="Google Shape;115;p21"/>
          <p:cNvPicPr preferRelativeResize="0"/>
          <p:nvPr/>
        </p:nvPicPr>
        <p:blipFill rotWithShape="1">
          <a:blip r:embed="rId4">
            <a:alphaModFix/>
          </a:blip>
          <a:srcRect b="5803" l="0" r="0" t="5590"/>
          <a:stretch/>
        </p:blipFill>
        <p:spPr>
          <a:xfrm>
            <a:off x="124700" y="207925"/>
            <a:ext cx="8832275" cy="4800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